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Default Extension="wmf" ContentType="image/x-wmf"/>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theme/theme3.xml" ContentType="application/vnd.openxmlformats-officedocument.them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8"/>
  </p:notesMasterIdLst>
  <p:handoutMasterIdLst>
    <p:handoutMasterId r:id="rId39"/>
  </p:handoutMasterIdLst>
  <p:sldIdLst>
    <p:sldId id="257" r:id="rId2"/>
    <p:sldId id="266" r:id="rId3"/>
    <p:sldId id="258" r:id="rId4"/>
    <p:sldId id="259" r:id="rId5"/>
    <p:sldId id="287" r:id="rId6"/>
    <p:sldId id="261" r:id="rId7"/>
    <p:sldId id="260" r:id="rId8"/>
    <p:sldId id="262" r:id="rId9"/>
    <p:sldId id="264" r:id="rId10"/>
    <p:sldId id="295" r:id="rId11"/>
    <p:sldId id="265" r:id="rId12"/>
    <p:sldId id="267" r:id="rId13"/>
    <p:sldId id="268" r:id="rId14"/>
    <p:sldId id="296" r:id="rId15"/>
    <p:sldId id="272" r:id="rId16"/>
    <p:sldId id="286" r:id="rId17"/>
    <p:sldId id="270" r:id="rId18"/>
    <p:sldId id="271" r:id="rId19"/>
    <p:sldId id="292" r:id="rId20"/>
    <p:sldId id="273" r:id="rId21"/>
    <p:sldId id="274" r:id="rId22"/>
    <p:sldId id="297" r:id="rId23"/>
    <p:sldId id="275" r:id="rId24"/>
    <p:sldId id="276" r:id="rId25"/>
    <p:sldId id="293" r:id="rId26"/>
    <p:sldId id="294" r:id="rId27"/>
    <p:sldId id="277" r:id="rId28"/>
    <p:sldId id="291" r:id="rId29"/>
    <p:sldId id="278" r:id="rId30"/>
    <p:sldId id="285" r:id="rId31"/>
    <p:sldId id="279" r:id="rId32"/>
    <p:sldId id="281" r:id="rId33"/>
    <p:sldId id="282" r:id="rId34"/>
    <p:sldId id="283" r:id="rId35"/>
    <p:sldId id="284" r:id="rId36"/>
    <p:sldId id="2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9809" autoAdjust="0"/>
    <p:restoredTop sz="64123" autoAdjust="0"/>
  </p:normalViewPr>
  <p:slideViewPr>
    <p:cSldViewPr snapToGrid="0" snapToObjects="1" showGuides="1">
      <p:cViewPr>
        <p:scale>
          <a:sx n="75" d="100"/>
          <a:sy n="75" d="100"/>
        </p:scale>
        <p:origin x="-1024"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p:scale>
          <a:sx n="75" d="100"/>
          <a:sy n="75" d="100"/>
        </p:scale>
        <p:origin x="-2440" y="-24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23D32-9187-1B46-A84F-745689D97680}" type="datetimeFigureOut">
              <a:rPr lang="en-US" smtClean="0"/>
              <a:pPr/>
              <a:t>4/8/16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5E0875-1CE0-E94E-8498-82EBFF08873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4/8/16</a:t>
            </a:fld>
            <a:endParaRPr lang="en-US"/>
          </a:p>
        </p:txBody>
      </p:sp>
      <p:sp>
        <p:nvSpPr>
          <p:cNvPr id="4" name="Slide Image Placeholder 3"/>
          <p:cNvSpPr>
            <a:spLocks noGrp="1" noRot="1" noChangeAspect="1"/>
          </p:cNvSpPr>
          <p:nvPr>
            <p:ph type="sldImg" idx="2"/>
          </p:nvPr>
        </p:nvSpPr>
        <p:spPr>
          <a:xfrm>
            <a:off x="2057400" y="177800"/>
            <a:ext cx="2743200" cy="2057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30199" y="2514599"/>
            <a:ext cx="6146801" cy="662781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3600" kern="1200">
        <a:solidFill>
          <a:schemeClr val="tx1"/>
        </a:solidFill>
        <a:latin typeface="+mn-lt"/>
        <a:ea typeface="+mn-ea"/>
        <a:cs typeface="+mn-cs"/>
      </a:defRPr>
    </a:lvl1pPr>
    <a:lvl2pPr marL="457200" algn="l" defTabSz="457200" rtl="0" eaLnBrk="1" latinLnBrk="0" hangingPunct="1">
      <a:defRPr sz="3600" kern="1200">
        <a:solidFill>
          <a:schemeClr val="tx1"/>
        </a:solidFill>
        <a:latin typeface="+mn-lt"/>
        <a:ea typeface="+mn-ea"/>
        <a:cs typeface="+mn-cs"/>
      </a:defRPr>
    </a:lvl2pPr>
    <a:lvl3pPr marL="914400" algn="l" defTabSz="457200" rtl="0" eaLnBrk="1" latinLnBrk="0" hangingPunct="1">
      <a:defRPr sz="3600" kern="1200">
        <a:solidFill>
          <a:schemeClr val="tx1"/>
        </a:solidFill>
        <a:latin typeface="+mn-lt"/>
        <a:ea typeface="+mn-ea"/>
        <a:cs typeface="+mn-cs"/>
      </a:defRPr>
    </a:lvl3pPr>
    <a:lvl4pPr marL="1371600" algn="l" defTabSz="457200" rtl="0" eaLnBrk="1" latinLnBrk="0" hangingPunct="1">
      <a:defRPr sz="3600" kern="1200">
        <a:solidFill>
          <a:schemeClr val="tx1"/>
        </a:solidFill>
        <a:latin typeface="+mn-lt"/>
        <a:ea typeface="+mn-ea"/>
        <a:cs typeface="+mn-cs"/>
      </a:defRPr>
    </a:lvl4pPr>
    <a:lvl5pPr marL="1828800" algn="l" defTabSz="457200" rtl="0" eaLnBrk="1" latinLnBrk="0" hangingPunct="1">
      <a:defRPr sz="36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199" y="2514599"/>
            <a:ext cx="6146801" cy="6627813"/>
          </a:xfrm>
        </p:spPr>
        <p:txBody>
          <a:bodyPr>
            <a:normAutofit/>
          </a:bodyPr>
          <a:lstStyle/>
          <a:p>
            <a:r>
              <a:rPr lang="en-US" dirty="0" smtClean="0"/>
              <a:t>(A copy of the workshop paper, and an older version of these slides, are linked from</a:t>
            </a:r>
            <a:r>
              <a:rPr lang="en-US" dirty="0" smtClean="0"/>
              <a:t> the page at </a:t>
            </a:r>
            <a:r>
              <a:rPr lang="en-US" dirty="0" err="1" smtClean="0"/>
              <a:t>annalist.net</a:t>
            </a:r>
            <a:r>
              <a:rPr lang="en-US" dirty="0" smtClean="0"/>
              <a: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does Annalist look like in use?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The example screenshots I’ll show are based on a tutorial that uses Annalist to create a catalogue of photographs and associated metadata.</a:t>
            </a:r>
          </a:p>
          <a:p>
            <a:endParaRPr lang="en-US" baseline="0" dirty="0" smtClean="0"/>
          </a:p>
          <a:p>
            <a:r>
              <a:rPr lang="en-US" baseline="0" dirty="0" smtClean="0"/>
              <a:t>This slide shows a presentation of data describing a photograph.</a:t>
            </a:r>
          </a:p>
          <a:p>
            <a:endParaRPr lang="en-US" baseline="0" dirty="0" smtClean="0"/>
          </a:p>
          <a:p>
            <a:r>
              <a:rPr lang="en-US" baseline="0" dirty="0" smtClean="0"/>
              <a:t>Note the combination of 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as a form used to create and edit the data.</a:t>
            </a:r>
          </a:p>
          <a:p>
            <a:endParaRPr lang="en-US" baseline="0" dirty="0" smtClean="0"/>
          </a:p>
          <a:p>
            <a:r>
              <a:rPr lang="en-US" baseline="0" dirty="0" smtClean="0"/>
              <a:t>The content of these displays is customizable within Annalist so that it can edit and present the data at hand (note the “Edit view” button).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199" y="2844800"/>
            <a:ext cx="6197601" cy="5613400"/>
          </a:xfrm>
        </p:spPr>
        <p:txBody>
          <a:bodyPr>
            <a:normAutofit fontScale="77500" lnSpcReduction="20000"/>
          </a:bodyPr>
          <a:lstStyle/>
          <a:p>
            <a:r>
              <a:rPr lang="en-US" dirty="0" smtClean="0"/>
              <a:t>And</a:t>
            </a:r>
            <a:r>
              <a:rPr lang="en-US" baseline="0" dirty="0" smtClean="0"/>
              <a:t> </a:t>
            </a:r>
            <a:r>
              <a:rPr lang="en-US" dirty="0" smtClean="0"/>
              <a:t>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examples show the three main kinds of display</a:t>
            </a:r>
            <a:r>
              <a:rPr lang="en-US" baseline="0" dirty="0" smtClean="0"/>
              <a:t> </a:t>
            </a:r>
            <a:r>
              <a:rPr lang="en-US" dirty="0" smtClean="0"/>
              <a:t>provided by Annalist:</a:t>
            </a:r>
            <a:r>
              <a:rPr lang="en-US" baseline="0" dirty="0" smtClean="0"/>
              <a:t> </a:t>
            </a:r>
          </a:p>
          <a:p>
            <a:pPr marL="742950" indent="-742950"/>
            <a:r>
              <a:rPr lang="en-US" baseline="0" dirty="0" smtClean="0"/>
              <a:t>- a data record, for viewing entity data</a:t>
            </a:r>
          </a:p>
          <a:p>
            <a:pPr indent="1588"/>
            <a:r>
              <a:rPr lang="en-US" baseline="0" dirty="0" smtClean="0"/>
              <a:t>- an editing form, used for creating and</a:t>
            </a:r>
            <a:r>
              <a:rPr lang="en-US" dirty="0" smtClean="0"/>
              <a:t> </a:t>
            </a:r>
            <a:r>
              <a:rPr lang="en-US" baseline="0" dirty="0" smtClean="0"/>
              <a:t>updating entity data</a:t>
            </a:r>
            <a:endParaRPr lang="en-US" dirty="0" smtClean="0"/>
          </a:p>
          <a:p>
            <a:r>
              <a:rPr lang="en-US" dirty="0" smtClean="0"/>
              <a:t>- an entity list, used for browsing and navigating the contents of a collection</a:t>
            </a:r>
          </a:p>
          <a:p>
            <a:endParaRPr lang="en-US" dirty="0" smtClean="0"/>
          </a:p>
          <a:p>
            <a:r>
              <a:rPr lang="en-US" dirty="0" smtClean="0"/>
              <a:t>These example data, and the Annalist tutorial they come from, are linked from the page at </a:t>
            </a:r>
            <a:r>
              <a:rPr lang="en-US" dirty="0" err="1" smtClean="0"/>
              <a:t>annalist.net</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now turn to the technical design and implementation of Annalist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a:t>
            </a:r>
            <a:r>
              <a:rPr lang="en-US" baseline="0" dirty="0" smtClean="0"/>
              <a:t> philosophy adopted </a:t>
            </a:r>
            <a:r>
              <a:rPr lang="en-US" baseline="0" dirty="0" err="1" smtClean="0"/>
              <a:t>favours</a:t>
            </a:r>
            <a:r>
              <a:rPr lang="en-US" baseline="0" dirty="0" smtClean="0"/>
              <a:t> flexible data entry over conformance to formal schemas and ontologies.</a:t>
            </a:r>
          </a:p>
          <a:p>
            <a:endParaRPr lang="en-US" baseline="0" dirty="0" smtClean="0"/>
          </a:p>
          <a:p>
            <a:r>
              <a:rPr lang="en-US" baseline="0" dirty="0" smtClean="0"/>
              <a:t>But the design is intended to allow for formal structures to be crystallized (using new or existing ontologies) as data is accumulated.</a:t>
            </a:r>
          </a:p>
          <a:p>
            <a:endParaRPr lang="en-US" baseline="0" dirty="0" smtClean="0"/>
          </a:p>
          <a:p>
            <a:r>
              <a:rPr lang="en-US" dirty="0" smtClean="0"/>
              <a:t>Crucially, Annalist</a:t>
            </a:r>
            <a:r>
              <a:rPr lang="en-US" baseline="0" dirty="0" smtClean="0"/>
              <a:t> maintains data in a form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Annalist is implemented as a web server application.  It can be deployed in different</a:t>
            </a:r>
            <a:r>
              <a:rPr lang="en-US" baseline="0" dirty="0" smtClean="0"/>
              <a:t> environments, from desktop to cloud.</a:t>
            </a:r>
          </a:p>
          <a:p>
            <a:endParaRPr lang="en-US" baseline="0" dirty="0" smtClean="0"/>
          </a:p>
          <a:p>
            <a:r>
              <a:rPr lang="en-US" baseline="0" dirty="0" smtClean="0"/>
              <a:t>There 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(optional) browser-based </a:t>
            </a:r>
            <a:r>
              <a:rPr lang="en-US" baseline="0" dirty="0" err="1" smtClean="0"/>
              <a:t>Javascript</a:t>
            </a:r>
            <a:r>
              <a:rPr lang="en-US" baseline="0" dirty="0" smtClean="0"/>
              <a:t> used for responsive user interface and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database facilities, but instead stores data as JSON-LD files – currently in the server file system, but with future plans for using external HTTP servers.</a:t>
            </a:r>
          </a:p>
          <a:p>
            <a:endParaRPr lang="en-US" baseline="0" dirty="0" smtClean="0"/>
          </a:p>
          <a:p>
            <a:r>
              <a:rPr lang="en-US" baseline="0" dirty="0" smtClean="0"/>
              <a:t>At the heart of the Annalist server is a customizable form generator, used to display, edit and navigate data, by combining editable view definitions with user data.</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The data model is built around these conceptual elements</a:t>
            </a:r>
            <a:r>
              <a:rPr lang="en-US" baseline="0" dirty="0" smtClean="0"/>
              <a:t>:</a:t>
            </a:r>
          </a:p>
          <a:p>
            <a:endParaRPr lang="en-US" baseline="0" dirty="0" smtClean="0"/>
          </a:p>
          <a:p>
            <a:r>
              <a:rPr lang="en-US" baseline="0" dirty="0" smtClean="0"/>
              <a:t>A </a:t>
            </a:r>
            <a:r>
              <a:rPr lang="en-US" b="1" i="1" baseline="0" dirty="0" smtClean="0"/>
              <a:t>Site</a:t>
            </a:r>
            <a:r>
              <a:rPr lang="en-US" baseline="0" dirty="0" smtClean="0"/>
              <a:t>, which generally corresponds to a single server.</a:t>
            </a:r>
          </a:p>
          <a:p>
            <a:endParaRPr lang="en-US" baseline="0" dirty="0" smtClean="0"/>
          </a:p>
          <a:p>
            <a:r>
              <a:rPr lang="en-US" baseline="0" dirty="0" smtClean="0"/>
              <a:t>A </a:t>
            </a:r>
            <a:r>
              <a:rPr lang="en-US" i="1" baseline="0" dirty="0" smtClean="0"/>
              <a:t>site</a:t>
            </a:r>
            <a:r>
              <a:rPr lang="en-US" baseline="0" dirty="0" smtClean="0"/>
              <a:t> contains data </a:t>
            </a:r>
            <a:r>
              <a:rPr lang="en-US" b="1" i="1" baseline="0" dirty="0" smtClean="0"/>
              <a:t>Collections</a:t>
            </a:r>
            <a:r>
              <a:rPr lang="en-US" baseline="0" dirty="0" smtClean="0"/>
              <a:t>. </a:t>
            </a:r>
            <a:r>
              <a:rPr lang="en-US" baseline="0" dirty="0" smtClean="0"/>
              <a:t> Data and controlling metadata for </a:t>
            </a:r>
            <a:r>
              <a:rPr lang="en-US" baseline="0" dirty="0" smtClean="0"/>
              <a:t>a collection are stored in a single container directory, which may be copied or moved between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are themselves data records.</a:t>
            </a: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Record</a:t>
            </a:r>
            <a:r>
              <a:rPr lang="en-US" baseline="0" dirty="0" smtClean="0"/>
              <a:t> types are used to organize entities, and do not of themselves define the content or structure of data records.</a:t>
            </a:r>
          </a:p>
          <a:p>
            <a:endParaRPr lang="en-US" baseline="0" dirty="0" smtClean="0"/>
          </a:p>
          <a:p>
            <a:r>
              <a:rPr lang="en-US" baseline="0" dirty="0" smtClean="0"/>
              <a:t>The *content* and structure is determined by the views that are used to create and edit the data records.</a:t>
            </a:r>
          </a:p>
          <a:p>
            <a:r>
              <a:rPr lang="en-US" baseline="0" dirty="0" smtClean="0"/>
              <a:t> </a:t>
            </a:r>
          </a:p>
          <a:p>
            <a:r>
              <a:rPr lang="en-US" baseline="0" dirty="0" smtClean="0"/>
              <a:t>The association between types and views is quite loose:</a:t>
            </a:r>
          </a:p>
          <a:p>
            <a:pPr>
              <a:buFontTx/>
              <a:buChar char="-"/>
            </a:pPr>
            <a:r>
              <a:rPr lang="en-US" baseline="0" dirty="0" smtClean="0"/>
              <a:t> a single view may be used with several different types, or</a:t>
            </a:r>
          </a:p>
          <a:p>
            <a:pPr>
              <a:buFontTx/>
              <a:buChar char="-"/>
            </a:pPr>
            <a:r>
              <a:rPr lang="en-US" baseline="0" dirty="0" smtClean="0"/>
              <a:t> different views may be used with a single type.</a:t>
            </a:r>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I apologize in advance for any I’ve omitted.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This is illustrated by this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in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[And...]</a:t>
            </a:r>
          </a:p>
          <a:p>
            <a:endParaRPr lang="en-US" dirty="0" smtClean="0"/>
          </a:p>
          <a:p>
            <a:r>
              <a:rPr lang="en-US" dirty="0" smtClean="0"/>
              <a:t>... this is the JSON-LD that is stored for this view definition</a:t>
            </a:r>
            <a:r>
              <a:rPr lang="en-US" baseline="0" dirty="0" smtClean="0"/>
              <a:t>.</a:t>
            </a:r>
          </a:p>
          <a:p>
            <a:endParaRPr lang="en-US" baseline="0" dirty="0" smtClean="0"/>
          </a:p>
          <a:p>
            <a:r>
              <a:rPr lang="en-US" baseline="0" dirty="0" smtClean="0"/>
              <a:t>[skip...]</a:t>
            </a:r>
          </a:p>
          <a:p>
            <a:endParaRPr lang="en-US" baseline="0" dirty="0" smtClean="0"/>
          </a:p>
          <a:p>
            <a:r>
              <a:rPr lang="en-US" i="1" baseline="0" dirty="0" smtClean="0"/>
              <a:t>My experience as a developer has been that JSON-LD sits in a sweet spot between machine </a:t>
            </a:r>
            <a:r>
              <a:rPr lang="en-US" i="1" baseline="0" dirty="0" err="1" smtClean="0"/>
              <a:t>processable</a:t>
            </a:r>
            <a:r>
              <a:rPr lang="en-US" i="1" baseline="0" dirty="0" smtClean="0"/>
              <a:t> and human readable and editable data, which has been a key benefit for bootstrapping the Annalist system definitions.</a:t>
            </a:r>
          </a:p>
          <a:p>
            <a:endParaRPr lang="en-US" i="1" baseline="0" dirty="0" smtClean="0"/>
          </a:p>
          <a:p>
            <a:r>
              <a:rPr lang="en-US" i="1" baseline="0" dirty="0" smtClean="0"/>
              <a:t>It offers a good “impedance match” with programming language data types for manipulating data (arrays, dictionaries, etc.), and avoids 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status of Annalist is that is a work in progress.</a:t>
            </a:r>
          </a:p>
          <a:p>
            <a:endParaRPr lang="en-US" dirty="0" smtClean="0"/>
          </a:p>
          <a:p>
            <a:r>
              <a:rPr lang="en-US" dirty="0" smtClean="0"/>
              <a:t>So what has been achieved to date?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I</a:t>
            </a:r>
            <a:r>
              <a:rPr lang="en-US" baseline="0" dirty="0" smtClean="0"/>
              <a:t> think I can claim that:</a:t>
            </a:r>
          </a:p>
          <a:p>
            <a:pPr>
              <a:buFont typeface="Arial"/>
              <a:buChar char="•"/>
            </a:pPr>
            <a:r>
              <a:rPr lang="en-US" baseline="0" dirty="0" smtClean="0"/>
              <a:t> Annalist is a viable tool for creating and sharing linked data, </a:t>
            </a:r>
          </a:p>
          <a:p>
            <a:pPr>
              <a:buFont typeface="Arial"/>
              <a:buChar char="•"/>
            </a:pPr>
            <a:r>
              <a:rPr lang="en-US" baseline="0" dirty="0" smtClean="0"/>
              <a:t> it is sufficiently flexible to be usable in diverse applications, and </a:t>
            </a:r>
          </a:p>
          <a:p>
            <a:pPr>
              <a:buFont typeface="Arial"/>
              <a:buChar char="•"/>
            </a:pPr>
            <a:r>
              <a:rPr lang="en-US" baseline="0" dirty="0" smtClean="0"/>
              <a:t> it is robust enough to be trusted with users’ data.</a:t>
            </a:r>
          </a:p>
          <a:p>
            <a:endParaRPr lang="en-US" baseline="0" dirty="0" smtClean="0"/>
          </a:p>
          <a:p>
            <a:r>
              <a:rPr lang="en-US" baseline="0" dirty="0" smtClean="0"/>
              <a:t>Further, 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a:t>
            </a:r>
            <a:r>
              <a:rPr lang="en-US" baseline="0" dirty="0" smtClean="0"/>
              <a:t>  </a:t>
            </a:r>
          </a:p>
          <a:p>
            <a:endParaRPr lang="en-US" baseline="0" dirty="0" smtClean="0"/>
          </a:p>
          <a:p>
            <a:r>
              <a:rPr lang="en-US" baseline="0" dirty="0" smtClean="0"/>
              <a:t>The gray elements indicate work that is completed or in hand.  </a:t>
            </a:r>
          </a:p>
          <a:p>
            <a:endParaRPr lang="en-US" baseline="0" dirty="0" smtClean="0"/>
          </a:p>
          <a:p>
            <a:r>
              <a:rPr lang="en-US" baseline="0" dirty="0" smtClean="0"/>
              <a:t>The </a:t>
            </a:r>
            <a:r>
              <a:rPr lang="en-US" baseline="0" dirty="0" err="1" smtClean="0"/>
              <a:t>coloured</a:t>
            </a:r>
            <a:r>
              <a:rPr lang="en-US" baseline="0" dirty="0" smtClean="0"/>
              <a:t> areas suggest future work...</a:t>
            </a:r>
            <a:endParaRPr lang="en-US" dirty="0" smtClean="0"/>
          </a:p>
          <a:p>
            <a:endParaRPr lang="en-US" baseline="0" dirty="0" smtClean="0"/>
          </a:p>
          <a:p>
            <a:r>
              <a:rPr lang="en-US" baseline="0" dirty="0" smtClean="0"/>
              <a:t>I don’t propose to describe all of these individually, but they roughly divide into these areas...</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Tx/>
              <a:buNone/>
            </a:pPr>
            <a:r>
              <a:rPr lang="en-US" i="1" baseline="0" dirty="0" smtClean="0"/>
              <a:t>[Data sources and bridges] </a:t>
            </a:r>
          </a:p>
          <a:p>
            <a:pPr>
              <a:buFontTx/>
              <a:buNone/>
            </a:pPr>
            <a:endParaRPr lang="en-US" baseline="0" dirty="0" smtClean="0"/>
          </a:p>
          <a:p>
            <a:pPr>
              <a:buFontTx/>
              <a:buNone/>
            </a:pPr>
            <a:r>
              <a:rPr lang="en-US" baseline="0" dirty="0" smtClean="0"/>
              <a:t>In the blue corner, we have... ability to work with alternative storage and data from a variety of sources. (e.g. working with existing data provided as spreadsheets).</a:t>
            </a:r>
          </a:p>
          <a:p>
            <a:pPr>
              <a:buFontTx/>
              <a:buChar char="-"/>
            </a:pPr>
            <a:endParaRPr lang="en-US" baseline="0" dirty="0" smtClean="0"/>
          </a:p>
          <a:p>
            <a:pPr>
              <a:buFontTx/>
              <a:buNone/>
            </a:pPr>
            <a:r>
              <a:rPr lang="en-US" i="1" baseline="0" dirty="0" smtClean="0"/>
              <a:t>[Usability]</a:t>
            </a:r>
          </a:p>
          <a:p>
            <a:pPr>
              <a:buFontTx/>
              <a:buNone/>
            </a:pPr>
            <a:endParaRPr lang="en-US" baseline="0" dirty="0" smtClean="0"/>
          </a:p>
          <a:p>
            <a:pPr>
              <a:buFontTx/>
              <a:buNone/>
            </a:pPr>
            <a:r>
              <a:rPr lang="en-US" baseline="0" dirty="0" smtClean="0"/>
              <a:t>In the green corner... work to make Annalist easier to use, especially in the area of defining structure and presentation of data</a:t>
            </a:r>
          </a:p>
          <a:p>
            <a:pPr>
              <a:buFontTx/>
              <a:buNone/>
            </a:pP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buFontTx/>
              <a:buNone/>
            </a:pPr>
            <a:r>
              <a:rPr lang="en-US" i="1" baseline="0" dirty="0" smtClean="0"/>
              <a:t>[</a:t>
            </a:r>
            <a:r>
              <a:rPr lang="en-US" i="1" baseline="0" dirty="0" err="1" smtClean="0"/>
              <a:t>Evolvability</a:t>
            </a:r>
            <a:r>
              <a:rPr lang="en-US" i="1" baseline="0" dirty="0" smtClean="0"/>
              <a:t> and versioning]</a:t>
            </a:r>
          </a:p>
          <a:p>
            <a:pPr>
              <a:buFontTx/>
              <a:buNone/>
            </a:pPr>
            <a:endParaRPr lang="en-US" baseline="0" dirty="0" smtClean="0"/>
          </a:p>
          <a:p>
            <a:pPr>
              <a:buFontTx/>
              <a:buNone/>
            </a:pPr>
            <a:r>
              <a:rPr lang="en-US" baseline="0" dirty="0" smtClean="0"/>
              <a:t>In the brown corner: improving capabilities for dealing with evolving data and schemas</a:t>
            </a:r>
          </a:p>
          <a:p>
            <a:pPr>
              <a:buFontTx/>
              <a:buChar char="-"/>
            </a:pPr>
            <a:endParaRPr lang="en-US" baseline="0" dirty="0" smtClean="0"/>
          </a:p>
          <a:p>
            <a:pPr>
              <a:buFontTx/>
              <a:buNone/>
            </a:pPr>
            <a:r>
              <a:rPr lang="en-US" i="1" baseline="0" dirty="0" smtClean="0"/>
              <a:t>[Engineering]</a:t>
            </a:r>
          </a:p>
          <a:p>
            <a:pPr>
              <a:buFontTx/>
              <a:buNone/>
            </a:pPr>
            <a:endParaRPr lang="en-US" baseline="0" dirty="0" smtClean="0"/>
          </a:p>
          <a:p>
            <a:pPr>
              <a:buFontTx/>
              <a:buNone/>
            </a:pPr>
            <a:r>
              <a:rPr lang="en-US" baseline="0" dirty="0" smtClean="0"/>
              <a:t>And finally... engineering improvements to performance, security and other capabilities</a:t>
            </a:r>
          </a:p>
          <a:p>
            <a:endParaRPr lang="en-US" baseline="0" dirty="0" smtClean="0"/>
          </a:p>
          <a:p>
            <a:r>
              <a:rPr lang="en-US" baseline="0" dirty="0" smtClean="0"/>
              <a:t>Given that Annalist is intended to operate as a part of a suite of tools for handling linked data, not all of these functions should necessarily be part of Annalist itself.</a:t>
            </a:r>
          </a:p>
          <a:p>
            <a:endParaRPr lang="en-US" baseline="0" dirty="0" smtClean="0"/>
          </a:p>
          <a:p>
            <a:r>
              <a:rPr lang="en-US" baseline="0" dirty="0" smtClean="0"/>
              <a:t>For example, publication options and quality evaluation are features that I feel can be addressed by generic linked data tools used in conjunction with Annalist.</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In addition to the various technical issues mentioned, there is</a:t>
            </a:r>
            <a:r>
              <a:rPr lang="en-US" baseline="0" dirty="0" smtClean="0"/>
              <a:t> the goal of </a:t>
            </a:r>
            <a:r>
              <a:rPr lang="en-US" dirty="0" smtClean="0"/>
              <a:t>transition to a community project.</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One of my hopes for the coming year is to start the transition from an “open source” project with a single developer to a wider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endParaRPr lang="en-US" baseline="0" dirty="0" smtClean="0"/>
          </a:p>
          <a:p>
            <a:endParaRPr lang="en-US" baseline="0" dirty="0" smtClean="0"/>
          </a:p>
          <a:p>
            <a:r>
              <a:rPr lang="en-US" baseline="0" dirty="0" smtClean="0"/>
              <a:t>and </a:t>
            </a:r>
            <a:r>
              <a:rPr lang="en-US" baseline="0" dirty="0" smtClean="0"/>
              <a:t>I hope that there remains time for discussion of issues arising.</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7400" y="177800"/>
            <a:ext cx="2743200" cy="2057400"/>
          </a:xfrm>
        </p:spPr>
      </p:sp>
      <p:sp>
        <p:nvSpPr>
          <p:cNvPr id="3" name="Notes Placeholder 2"/>
          <p:cNvSpPr>
            <a:spLocks noGrp="1"/>
          </p:cNvSpPr>
          <p:nvPr>
            <p:ph type="body" idx="1"/>
          </p:nvPr>
        </p:nvSpPr>
        <p:spPr/>
        <p:txBody>
          <a:bodyPr>
            <a:normAutofit/>
          </a:bodyPr>
          <a:lstStyle/>
          <a:p>
            <a:r>
              <a:rPr lang="en-US" baseline="0" dirty="0" smtClean="0"/>
              <a:t>These are some topics raised in discussions with colleagues, and by the paper reviewers for this workshop.</a:t>
            </a:r>
          </a:p>
          <a:p>
            <a:endParaRPr lang="en-US" baseline="0" dirty="0" smtClean="0"/>
          </a:p>
          <a:p>
            <a:r>
              <a:rPr lang="en-US" baseline="0" dirty="0" smtClean="0"/>
              <a:t>I’d be happy to engage in discussion 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2400" dirty="0" smtClean="0"/>
              <a:t>An early seed was planted over 15 years ago, at the conference dinner for the 1999 Semantic Web symposium in Stanford. I happened to be sitting at the same table as Prof Jim</a:t>
            </a:r>
            <a:r>
              <a:rPr lang="en-US" sz="2400" baseline="0" dirty="0" smtClean="0"/>
              <a:t> </a:t>
            </a:r>
            <a:r>
              <a:rPr lang="en-US" sz="2400" dirty="0" err="1" smtClean="0"/>
              <a:t>Hendler</a:t>
            </a:r>
            <a:r>
              <a:rPr lang="en-US" sz="2400" dirty="0" smtClean="0"/>
              <a:t>, who commented to the effect that the semantic web needed more RDF data on the web.  At that time, DARPA funded projects were working to publish large scale datasets like the CIA World </a:t>
            </a:r>
            <a:r>
              <a:rPr lang="en-US" sz="2400" dirty="0" err="1" smtClean="0"/>
              <a:t>Factbook</a:t>
            </a:r>
            <a:r>
              <a:rPr lang="en-US" sz="2400" dirty="0" smtClean="0"/>
              <a:t> as RDF.</a:t>
            </a:r>
            <a:endParaRPr lang="en-US" sz="2400" baseline="0" dirty="0" smtClean="0"/>
          </a:p>
          <a:p>
            <a:endParaRPr lang="en-US" sz="2400" baseline="0" dirty="0" smtClean="0"/>
          </a:p>
          <a:p>
            <a:r>
              <a:rPr lang="en-US" sz="2400" dirty="0" smtClean="0"/>
              <a:t>My focus has been on personal and small-scale data,</a:t>
            </a:r>
            <a:r>
              <a:rPr lang="en-US" sz="2400" baseline="0" dirty="0" smtClean="0"/>
              <a:t> and its attendant diversity</a:t>
            </a:r>
            <a:r>
              <a:rPr lang="en-US" sz="2400" dirty="0" smtClean="0"/>
              <a:t>.</a:t>
            </a:r>
            <a:r>
              <a:rPr lang="en-US" sz="2400" baseline="0" dirty="0" smtClean="0"/>
              <a:t>  </a:t>
            </a:r>
            <a:r>
              <a:rPr lang="en-US" sz="2400" dirty="0" smtClean="0"/>
              <a:t>After a couple of earlier failed attempts, now with better tools, and more modest goals, I have developed Annalist as a working tool.  I just hope that nobody</a:t>
            </a:r>
            <a:r>
              <a:rPr lang="en-US" sz="2400" baseline="0" dirty="0" smtClean="0"/>
              <a:t> ha</a:t>
            </a:r>
            <a:r>
              <a:rPr lang="en-US" sz="2400" dirty="0" smtClean="0"/>
              <a:t>s been waiting 15 years for me to pass the salt.</a:t>
            </a:r>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(Spare slide to support possible discussion)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a:t>
            </a:r>
            <a:r>
              <a:rPr lang="en-US" dirty="0" smtClean="0"/>
              <a:t>from bioinformatics </a:t>
            </a:r>
            <a:r>
              <a:rPr lang="en-US" dirty="0" smtClean="0"/>
              <a:t>to classical arts, I've found the effort to create robust tools for linked data to be an impediment to deploying applications for research users.  I feel this has put use of linked data beyond the reach of many small research groups who might benefit from facilitated exchange of data with a wider community of peers.</a:t>
            </a:r>
          </a:p>
          <a:p>
            <a:endParaRPr lang="en-US" dirty="0" smtClean="0"/>
          </a:p>
          <a:p>
            <a:r>
              <a:rPr lang="en-US" dirty="0" smtClean="0"/>
              <a:t>For myself,</a:t>
            </a:r>
            <a:r>
              <a:rPr lang="en-US" baseline="0" dirty="0" smtClean="0"/>
              <a:t> </a:t>
            </a:r>
            <a:r>
              <a:rPr lang="en-US" dirty="0" smtClean="0"/>
              <a:t>I’ve wanted to make it easy to prototype application</a:t>
            </a:r>
            <a:r>
              <a:rPr lang="en-US" baseline="0" dirty="0" smtClean="0"/>
              <a:t> </a:t>
            </a:r>
            <a:r>
              <a:rPr lang="en-US" dirty="0" smtClean="0"/>
              <a:t>ideas using RDF.</a:t>
            </a:r>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I’ll start with a discussion of motivation and requirements, </a:t>
            </a:r>
            <a:r>
              <a:rPr lang="en-US" dirty="0" smtClean="0"/>
              <a:t>then continue </a:t>
            </a:r>
            <a:r>
              <a:rPr lang="en-US" dirty="0" smtClean="0"/>
              <a:t>with some examples of Annalist in use, technical design and project status.</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One project that has motivated Annalist</a:t>
            </a:r>
            <a:r>
              <a:rPr lang="en-US" baseline="0" dirty="0" smtClean="0"/>
              <a:t> development is </a:t>
            </a:r>
            <a:r>
              <a:rPr lang="en-US" dirty="0" smtClean="0"/>
              <a:t>Fly-TED...</a:t>
            </a:r>
          </a:p>
          <a:p>
            <a:endParaRPr lang="en-US" dirty="0" smtClean="0"/>
          </a:p>
          <a:p>
            <a:r>
              <a:rPr lang="en-US" dirty="0" smtClean="0"/>
              <a:t>I was working with a zoology research team to </a:t>
            </a:r>
            <a:r>
              <a:rPr lang="en-US" baseline="0" dirty="0" smtClean="0"/>
              <a:t>create a database of gene expression images, showing activity of different genes at different development stages of fruit fly </a:t>
            </a:r>
            <a:r>
              <a:rPr lang="en-US" baseline="0" dirty="0" err="1" smtClean="0"/>
              <a:t>spermatazoa</a:t>
            </a:r>
            <a:r>
              <a:rPr lang="en-US" baseline="0" dirty="0" smtClean="0"/>
              <a:t>.</a:t>
            </a:r>
          </a:p>
          <a:p>
            <a:endParaRPr lang="en-US" baseline="0" dirty="0" smtClean="0"/>
          </a:p>
          <a:p>
            <a:r>
              <a:rPr lang="en-US" baseline="0" dirty="0" smtClean="0"/>
              <a:t>This was intended to become a community resource for researchers, augmenting existing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The</a:t>
            </a:r>
            <a:r>
              <a:rPr lang="en-US" baseline="0" dirty="0" smtClean="0"/>
              <a:t> preparation, capture and annotation of these images involved many kinds of related data, including published literature and data sources, statistical analysis, wet-lab work and microscopic observation.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 public database was duly created, and reported in the Nucleic Acids Research journal.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Unfortunately, this database was lost in an infrastructure failure.  Although the original raw data still existed, lack of effort to rebuild the customized platform meant the public web presence was lost. </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These Fly-TED sustainability travails have </a:t>
            </a:r>
            <a:r>
              <a:rPr lang="en-US" baseline="0" dirty="0" smtClean="0"/>
              <a:t>suggested several requirements that inform the design of Annalist as a tool to support sharing of research data.</a:t>
            </a:r>
          </a:p>
          <a:p>
            <a:endParaRPr lang="en-US" baseline="0" dirty="0" smtClean="0"/>
          </a:p>
          <a:p>
            <a:r>
              <a:rPr lang="en-US" baseline="0" dirty="0" smtClean="0"/>
              <a:t>I don’t intend to discuss them all individually (they are covered in the paper), but the general thrust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indicates that all the identified requirements are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4/8/16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4/8/16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4/8/16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4/8/16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4/8/16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4/8/16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4/8/16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4/8/16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nnalist.net" TargetMode="Externa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wmf"/><Relationship Id="rId8" Type="http://schemas.openxmlformats.org/officeDocument/2006/relationships/image" Target="../media/image5.jpeg"/><Relationship Id="rId9"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github.com/gklyne/annalis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annalist.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93334"/>
            <a:ext cx="7772400" cy="1473200"/>
          </a:xfrm>
        </p:spPr>
        <p:txBody>
          <a:bodyPr>
            <a:normAutofit/>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1336" y="3429000"/>
            <a:ext cx="7776864" cy="1948573"/>
          </a:xfrm>
        </p:spPr>
        <p:txBody>
          <a:bodyPr>
            <a:normAutofit fontScale="92500" lnSpcReduction="20000"/>
          </a:bodyPr>
          <a:lstStyle/>
          <a:p>
            <a:r>
              <a:rPr lang="en-US" dirty="0" smtClean="0"/>
              <a:t>Graham Klyne</a:t>
            </a:r>
          </a:p>
          <a:p>
            <a:r>
              <a:rPr lang="en-US" dirty="0" err="1" smtClean="0"/>
              <a:t>e</a:t>
            </a:r>
            <a:r>
              <a:rPr lang="en-US" dirty="0" smtClean="0"/>
              <a:t>-Research Centre, University of Oxford</a:t>
            </a:r>
          </a:p>
          <a:p>
            <a:endParaRPr lang="en-US" dirty="0" smtClean="0"/>
          </a:p>
          <a:p>
            <a:r>
              <a:rPr lang="en-US" dirty="0" smtClean="0">
                <a:hlinkClick r:id="rId3"/>
              </a:rPr>
              <a:t>http://annalist.net</a:t>
            </a:r>
            <a:endParaRPr lang="en-US" dirty="0" smtClean="0"/>
          </a:p>
          <a:p>
            <a:endParaRPr lang="en-US" dirty="0" smtClean="0"/>
          </a:p>
          <a:p>
            <a:endParaRPr lang="en-GB" dirty="0"/>
          </a:p>
        </p:txBody>
      </p:sp>
      <p:pic>
        <p:nvPicPr>
          <p:cNvPr id="1026" name="Picture 2" descr="C:\Users\jasmina\Desktop\FAST-250px.jpg"/>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7544" y="304712"/>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7" name="Picture 3" descr="C:\Users\jasmina\Desktop\sponsor-lowres.jpg"/>
          <p:cNvPicPr>
            <a:picLocks noChangeAspect="1" noChangeArrowheads="1"/>
          </p:cNvPicPr>
          <p:nvPr/>
        </p:nvPicPr>
        <p:blipFill>
          <a:blip r:embed="rId5"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80112" y="6021288"/>
            <a:ext cx="1441769" cy="57606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8" name="Picture 4" descr="C:\Users\jasmina\Desktop\de_logo_rgb.jpg"/>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7704" y="5805264"/>
            <a:ext cx="1728192" cy="80361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30" name="Picture 6" descr="C:\Users\jasmina\Desktop\QM logo_Small_Black.eps"/>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63888" y="6021288"/>
            <a:ext cx="1800199" cy="47895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9" name="Picture 8" descr="oxf 4 copy.jpg"/>
          <p:cNvPicPr>
            <a:picLocks noChangeAspect="1"/>
          </p:cNvPicPr>
          <p:nvPr/>
        </p:nvPicPr>
        <p:blipFill>
          <a:blip r:embed="rId8"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9">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164288" y="5949279"/>
            <a:ext cx="1584176" cy="70416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solidFill>
                  <a:srgbClr val="A6A6A6"/>
                </a:solidFill>
              </a:rPr>
              <a:t>Motivation and Requirements</a:t>
            </a:r>
            <a:br>
              <a:rPr lang="en-US" dirty="0" smtClean="0">
                <a:solidFill>
                  <a:srgbClr val="A6A6A6"/>
                </a:solidFill>
              </a:rPr>
            </a:br>
            <a:r>
              <a:rPr lang="en-US" dirty="0" smtClean="0"/>
              <a:t>Annalist in use</a:t>
            </a:r>
            <a:br>
              <a:rPr lang="en-US" dirty="0" smtClean="0"/>
            </a:br>
            <a:r>
              <a:rPr lang="en-US" dirty="0" smtClean="0">
                <a:solidFill>
                  <a:srgbClr val="A6A6A6"/>
                </a:solidFill>
              </a:rPr>
              <a:t>Design and implementation</a:t>
            </a:r>
            <a:br>
              <a:rPr lang="en-US" dirty="0" smtClean="0">
                <a:solidFill>
                  <a:srgbClr val="A6A6A6"/>
                </a:solidFill>
              </a:rPr>
            </a:br>
            <a:r>
              <a:rPr lang="en-US" dirty="0" smtClean="0">
                <a:solidFill>
                  <a:srgbClr val="A6A6A6"/>
                </a:solidFill>
              </a:rPr>
              <a:t>Status and future work</a:t>
            </a:r>
            <a:br>
              <a:rPr lang="en-US" dirty="0" smtClean="0">
                <a:solidFill>
                  <a:srgbClr val="A6A6A6"/>
                </a:solidFill>
              </a:rPr>
            </a:br>
            <a:r>
              <a:rPr lang="en-US" dirty="0" smtClean="0">
                <a:solidFill>
                  <a:srgbClr val="A6A6A6"/>
                </a:solidFill>
              </a:rPr>
              <a:t>Discussion</a:t>
            </a:r>
            <a:endParaRPr lang="en-US" dirty="0">
              <a:solidFill>
                <a:srgbClr val="A6A6A6"/>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7" y="-1"/>
            <a:ext cx="8881325" cy="685800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
        <p:nvSpPr>
          <p:cNvPr id="5" name="Oval 4"/>
          <p:cNvSpPr/>
          <p:nvPr/>
        </p:nvSpPr>
        <p:spPr>
          <a:xfrm>
            <a:off x="8258387" y="5108784"/>
            <a:ext cx="822960" cy="563880"/>
          </a:xfrm>
          <a:prstGeom prst="ellipse">
            <a:avLst/>
          </a:prstGeom>
          <a:noFill/>
          <a:ln w="158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5796171"/>
            <a:ext cx="9144000" cy="707886"/>
          </a:xfrm>
          <a:prstGeom prst="rect">
            <a:avLst/>
          </a:prstGeom>
          <a:noFill/>
        </p:spPr>
        <p:txBody>
          <a:bodyPr wrap="square" rtlCol="0">
            <a:spAutoFit/>
          </a:bodyPr>
          <a:lstStyle/>
          <a:p>
            <a:pPr algn="ctr"/>
            <a:r>
              <a:rPr lang="en-US" sz="4000" dirty="0" smtClean="0"/>
              <a:t>	</a:t>
            </a:r>
            <a:r>
              <a:rPr lang="en-US" sz="4000" dirty="0" smtClean="0">
                <a:hlinkClick r:id="rId4"/>
              </a:rPr>
              <a:t>http://annalist.net/</a:t>
            </a:r>
            <a:endParaRPr lang="en-US" sz="4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solidFill>
                  <a:srgbClr val="A6A6A6"/>
                </a:solidFill>
              </a:rPr>
              <a:t>Motivation and Requirements</a:t>
            </a:r>
            <a:br>
              <a:rPr lang="en-US" dirty="0" smtClean="0">
                <a:solidFill>
                  <a:srgbClr val="A6A6A6"/>
                </a:solidFill>
              </a:rPr>
            </a:br>
            <a:r>
              <a:rPr lang="en-US" dirty="0" smtClean="0">
                <a:solidFill>
                  <a:srgbClr val="A6A6A6"/>
                </a:solidFill>
              </a:rPr>
              <a:t>Annalist in use</a:t>
            </a:r>
            <a:br>
              <a:rPr lang="en-US" dirty="0" smtClean="0">
                <a:solidFill>
                  <a:srgbClr val="A6A6A6"/>
                </a:solidFill>
              </a:rPr>
            </a:br>
            <a:r>
              <a:rPr lang="en-US" dirty="0" smtClean="0"/>
              <a:t>Design and implementation</a:t>
            </a:r>
            <a:br>
              <a:rPr lang="en-US" dirty="0" smtClean="0"/>
            </a:br>
            <a:r>
              <a:rPr lang="en-US" dirty="0" smtClean="0">
                <a:solidFill>
                  <a:srgbClr val="A6A6A6"/>
                </a:solidFill>
              </a:rPr>
              <a:t>Status and future work</a:t>
            </a:r>
            <a:br>
              <a:rPr lang="en-US" dirty="0" smtClean="0">
                <a:solidFill>
                  <a:srgbClr val="A6A6A6"/>
                </a:solidFill>
              </a:rPr>
            </a:br>
            <a:r>
              <a:rPr lang="en-US" dirty="0" smtClean="0">
                <a:solidFill>
                  <a:srgbClr val="A6A6A6"/>
                </a:solidFill>
              </a:rPr>
              <a:t>Discussion</a:t>
            </a:r>
            <a:endParaRPr lang="en-US" dirty="0">
              <a:solidFill>
                <a:srgbClr val="A6A6A6"/>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Annalist as a part in a wider linked data ecosystem</a:t>
            </a:r>
          </a:p>
          <a:p>
            <a:pPr lvl="1"/>
            <a:r>
              <a:rPr lang="en-US" dirty="0" smtClean="0"/>
              <a:t>JSON-LD as “view source” for linked data</a:t>
            </a:r>
          </a:p>
        </p:txBody>
      </p:sp>
      <p:sp>
        <p:nvSpPr>
          <p:cNvPr id="4" name="TextBox 3"/>
          <p:cNvSpPr txBox="1"/>
          <p:nvPr/>
        </p:nvSpPr>
        <p:spPr>
          <a:xfrm>
            <a:off x="457200" y="4229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implementation</a:t>
            </a:r>
            <a:endParaRPr lang="en-US" dirty="0"/>
          </a:p>
        </p:txBody>
      </p:sp>
      <p:sp>
        <p:nvSpPr>
          <p:cNvPr id="3" name="Content Placeholder 2"/>
          <p:cNvSpPr>
            <a:spLocks noGrp="1"/>
          </p:cNvSpPr>
          <p:nvPr>
            <p:ph idx="1"/>
          </p:nvPr>
        </p:nvSpPr>
        <p:spPr>
          <a:xfrm>
            <a:off x="457200" y="1384301"/>
            <a:ext cx="8229600" cy="4952999"/>
          </a:xfrm>
        </p:spPr>
        <p:txBody>
          <a:bodyPr>
            <a:normAutofit fontScale="92500" lnSpcReduction="20000"/>
          </a:bodyPr>
          <a:lstStyle/>
          <a:p>
            <a:r>
              <a:rPr lang="en-US" dirty="0" smtClean="0"/>
              <a:t>Web server application</a:t>
            </a:r>
          </a:p>
          <a:p>
            <a:r>
              <a:rPr lang="en-US" dirty="0" smtClean="0"/>
              <a:t>Deployable in desktop, workgroup or cloud</a:t>
            </a:r>
          </a:p>
          <a:p>
            <a:pPr lvl="1"/>
            <a:r>
              <a:rPr lang="en-US" dirty="0" smtClean="0"/>
              <a:t>(</a:t>
            </a:r>
            <a:r>
              <a:rPr lang="en-US" dirty="0" err="1" smtClean="0"/>
              <a:t>Docker</a:t>
            </a:r>
            <a:r>
              <a:rPr lang="en-US" dirty="0" smtClean="0"/>
              <a:t> too)</a:t>
            </a:r>
          </a:p>
          <a:p>
            <a:r>
              <a:rPr lang="en-US" dirty="0" smtClean="0"/>
              <a:t>Main logic is server-based</a:t>
            </a:r>
          </a:p>
          <a:p>
            <a:pPr lvl="1"/>
            <a:r>
              <a:rPr lang="en-US" dirty="0" err="1" smtClean="0"/>
              <a:t>Javascript</a:t>
            </a:r>
            <a:r>
              <a:rPr lang="en-US" dirty="0" smtClean="0"/>
              <a:t> for responsive interface</a:t>
            </a:r>
          </a:p>
          <a:p>
            <a:endParaRPr lang="en-US" dirty="0" smtClean="0"/>
          </a:p>
          <a:p>
            <a:r>
              <a:rPr lang="en-US" dirty="0" smtClean="0"/>
              <a:t>Data stored as JSON-LD files</a:t>
            </a:r>
          </a:p>
          <a:p>
            <a:pPr lvl="1"/>
            <a:r>
              <a:rPr lang="en-US" dirty="0" smtClean="0"/>
              <a:t>Can be published directly by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
        <p:nvSpPr>
          <p:cNvPr id="4" name="Oval 3"/>
          <p:cNvSpPr/>
          <p:nvPr/>
        </p:nvSpPr>
        <p:spPr>
          <a:xfrm>
            <a:off x="2302933" y="3962400"/>
            <a:ext cx="1794934" cy="1371600"/>
          </a:xfrm>
          <a:prstGeom prst="ellipse">
            <a:avLst/>
          </a:prstGeom>
          <a:noFill/>
          <a:ln w="190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4690489" y="3962403"/>
            <a:ext cx="1794934" cy="1371600"/>
          </a:xfrm>
          <a:prstGeom prst="ellipse">
            <a:avLst/>
          </a:prstGeom>
          <a:noFill/>
          <a:ln w="190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82024" y="833438"/>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(“view source”)</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solidFill>
                  <a:srgbClr val="A6A6A6"/>
                </a:solidFill>
              </a:rPr>
              <a:t>Motivation and Requirements</a:t>
            </a:r>
            <a:br>
              <a:rPr lang="en-US" dirty="0" smtClean="0">
                <a:solidFill>
                  <a:srgbClr val="A6A6A6"/>
                </a:solidFill>
              </a:rPr>
            </a:br>
            <a:r>
              <a:rPr lang="en-US" dirty="0" smtClean="0">
                <a:solidFill>
                  <a:srgbClr val="A6A6A6"/>
                </a:solidFill>
              </a:rPr>
              <a:t>Annalist in use</a:t>
            </a:r>
            <a:br>
              <a:rPr lang="en-US" dirty="0" smtClean="0">
                <a:solidFill>
                  <a:srgbClr val="A6A6A6"/>
                </a:solidFill>
              </a:rPr>
            </a:br>
            <a:r>
              <a:rPr lang="en-US" dirty="0" smtClean="0">
                <a:solidFill>
                  <a:srgbClr val="A6A6A6"/>
                </a:solidFill>
              </a:rPr>
              <a:t>Design and implementation</a:t>
            </a:r>
            <a:r>
              <a:rPr lang="en-US" dirty="0" smtClean="0"/>
              <a:t/>
            </a:r>
            <a:br>
              <a:rPr lang="en-US" dirty="0" smtClean="0"/>
            </a:br>
            <a:r>
              <a:rPr lang="en-US" dirty="0" smtClean="0"/>
              <a:t>Status and future work</a:t>
            </a:r>
            <a:br>
              <a:rPr lang="en-US" dirty="0" smtClean="0"/>
            </a:br>
            <a:r>
              <a:rPr lang="en-US" dirty="0" smtClean="0">
                <a:solidFill>
                  <a:srgbClr val="A6A6A6"/>
                </a:solidFill>
              </a:rPr>
              <a:t>Discussion</a:t>
            </a:r>
            <a:endParaRPr lang="en-US" dirty="0">
              <a:solidFill>
                <a:srgbClr val="A6A6A6"/>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Discussion</a:t>
            </a:r>
            <a:endParaRPr lang="en-US" dirty="0"/>
          </a:p>
        </p:txBody>
      </p:sp>
      <p:sp>
        <p:nvSpPr>
          <p:cNvPr id="7" name="Subtitle 6"/>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topics</a:t>
            </a:r>
            <a:endParaRPr lang="en-US" dirty="0"/>
          </a:p>
        </p:txBody>
      </p:sp>
      <p:sp>
        <p:nvSpPr>
          <p:cNvPr id="3" name="Content Placeholder 2"/>
          <p:cNvSpPr>
            <a:spLocks noGrp="1"/>
          </p:cNvSpPr>
          <p:nvPr>
            <p:ph idx="1"/>
          </p:nvPr>
        </p:nvSpPr>
        <p:spPr>
          <a:xfrm>
            <a:off x="457200" y="1600200"/>
            <a:ext cx="8229600" cy="4991100"/>
          </a:xfrm>
        </p:spPr>
        <p:txBody>
          <a:bodyPr>
            <a:normAutofit fontScale="92500" lnSpcReduction="10000"/>
          </a:bodyPr>
          <a:lstStyle/>
          <a:p>
            <a:r>
              <a:rPr lang="en-US" dirty="0" smtClean="0"/>
              <a:t>Ontologies optional (schema follows data)?</a:t>
            </a:r>
          </a:p>
          <a:p>
            <a:r>
              <a:rPr lang="en-US" dirty="0" smtClean="0"/>
              <a:t>Locators and Identifiers (local </a:t>
            </a:r>
            <a:r>
              <a:rPr lang="en-US" dirty="0" err="1" smtClean="0"/>
              <a:t>vs</a:t>
            </a:r>
            <a:r>
              <a:rPr lang="en-US" dirty="0" smtClean="0"/>
              <a:t> global names)?</a:t>
            </a:r>
          </a:p>
          <a:p>
            <a:r>
              <a:rPr lang="en-US" dirty="0" smtClean="0"/>
              <a:t>Evolution and versioning: in/of data? </a:t>
            </a:r>
            <a:r>
              <a:rPr lang="en-US" dirty="0" err="1" smtClean="0"/>
              <a:t>Git</a:t>
            </a:r>
            <a:r>
              <a:rPr lang="en-US" dirty="0" smtClean="0"/>
              <a:t> or PROV?</a:t>
            </a:r>
          </a:p>
          <a:p>
            <a:r>
              <a:rPr lang="en-US" dirty="0" smtClean="0"/>
              <a:t>Primacy of source (JSON) over data model (triples)?</a:t>
            </a:r>
          </a:p>
          <a:p>
            <a:r>
              <a:rPr lang="en-US" dirty="0" smtClean="0"/>
              <a:t>Some issues raised by paper reviewers:</a:t>
            </a:r>
          </a:p>
          <a:p>
            <a:pPr lvl="1"/>
            <a:r>
              <a:rPr lang="en-US" dirty="0" smtClean="0"/>
              <a:t>Evolution:  data or schema</a:t>
            </a:r>
          </a:p>
          <a:p>
            <a:pPr lvl="1"/>
            <a:r>
              <a:rPr lang="en-US" dirty="0" smtClean="0"/>
              <a:t>Concurrent access conflicts</a:t>
            </a:r>
          </a:p>
          <a:p>
            <a:pPr lvl="1"/>
            <a:r>
              <a:rPr lang="en-US" dirty="0"/>
              <a:t>A</a:t>
            </a:r>
            <a:r>
              <a:rPr lang="en-US" dirty="0" smtClean="0"/>
              <a:t>ccess control granularity</a:t>
            </a:r>
          </a:p>
          <a:p>
            <a:pPr lvl="1"/>
            <a:r>
              <a:rPr lang="en-US" dirty="0" smtClean="0"/>
              <a:t>Usability, evaluation</a:t>
            </a:r>
          </a:p>
          <a:p>
            <a:pPr lvl="1"/>
            <a:r>
              <a:rPr lang="en-US" dirty="0" smtClean="0"/>
              <a:t>Flat file storage performance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70000" lnSpcReduction="20000"/>
          </a:bodyPr>
          <a:lstStyle/>
          <a:p>
            <a:pPr algn="ctr"/>
            <a:r>
              <a:rPr lang="en-US" sz="6286" dirty="0" smtClean="0">
                <a:hlinkClick r:id="rId3"/>
              </a:rPr>
              <a:t>http://annalist.net</a:t>
            </a:r>
            <a:endParaRPr lang="en-US" sz="6286" dirty="0" smtClean="0"/>
          </a:p>
          <a:p>
            <a:endParaRPr lang="en-US" dirty="0" smtClean="0"/>
          </a:p>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dirty="0" err="1" smtClean="0"/>
              <a:t>pdf</a:t>
            </a:r>
            <a:endParaRPr lang="en-US" dirty="0" smtClean="0"/>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normAutofit/>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t>Motivation and Requirements</a:t>
            </a:r>
            <a:br>
              <a:rPr lang="en-US" dirty="0" smtClean="0"/>
            </a:br>
            <a:r>
              <a:rPr lang="en-US" dirty="0" smtClean="0"/>
              <a:t>Annalist in use</a:t>
            </a:r>
            <a:br>
              <a:rPr lang="en-US" dirty="0" smtClean="0"/>
            </a:br>
            <a:r>
              <a:rPr lang="en-US" dirty="0" smtClean="0"/>
              <a:t>Design and implementation</a:t>
            </a:r>
            <a:br>
              <a:rPr lang="en-US" dirty="0" smtClean="0"/>
            </a:br>
            <a:r>
              <a:rPr lang="en-US" dirty="0" smtClean="0"/>
              <a:t>Status and future work</a:t>
            </a:r>
            <a:br>
              <a:rPr lang="en-US" dirty="0" smtClean="0"/>
            </a:br>
            <a:r>
              <a:rPr lang="en-US" dirty="0" smtClean="0"/>
              <a:t>Discussion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08375"/>
          </a:xfrm>
        </p:spPr>
        <p:txBody>
          <a:bodyPr>
            <a:normAutofit/>
          </a:bodyPr>
          <a:lstStyle/>
          <a:p>
            <a:r>
              <a:rPr lang="en-US" dirty="0" smtClean="0"/>
              <a:t>Motivation and Requirements</a:t>
            </a:r>
            <a:br>
              <a:rPr lang="en-US" dirty="0" smtClean="0"/>
            </a:br>
            <a:r>
              <a:rPr lang="en-US" dirty="0" smtClean="0">
                <a:solidFill>
                  <a:schemeClr val="bg1">
                    <a:lumMod val="65000"/>
                  </a:schemeClr>
                </a:solidFill>
              </a:rPr>
              <a:t>Annalist in use</a:t>
            </a:r>
            <a:br>
              <a:rPr lang="en-US" dirty="0" smtClean="0">
                <a:solidFill>
                  <a:schemeClr val="bg1">
                    <a:lumMod val="65000"/>
                  </a:schemeClr>
                </a:solidFill>
              </a:rPr>
            </a:br>
            <a:r>
              <a:rPr lang="en-US" dirty="0" smtClean="0">
                <a:solidFill>
                  <a:schemeClr val="bg1">
                    <a:lumMod val="65000"/>
                  </a:schemeClr>
                </a:solidFill>
              </a:rPr>
              <a:t>Design and implementation</a:t>
            </a:r>
            <a:br>
              <a:rPr lang="en-US" dirty="0" smtClean="0">
                <a:solidFill>
                  <a:schemeClr val="bg1">
                    <a:lumMod val="65000"/>
                  </a:schemeClr>
                </a:solidFill>
              </a:rPr>
            </a:br>
            <a:r>
              <a:rPr lang="en-US" dirty="0" smtClean="0">
                <a:solidFill>
                  <a:schemeClr val="bg1">
                    <a:lumMod val="65000"/>
                  </a:schemeClr>
                </a:solidFill>
              </a:rPr>
              <a:t>Status and future work</a:t>
            </a:r>
            <a:br>
              <a:rPr lang="en-US" dirty="0" smtClean="0">
                <a:solidFill>
                  <a:schemeClr val="bg1">
                    <a:lumMod val="65000"/>
                  </a:schemeClr>
                </a:solidFill>
              </a:rPr>
            </a:br>
            <a:r>
              <a:rPr lang="en-US" dirty="0" smtClean="0">
                <a:solidFill>
                  <a:schemeClr val="bg1">
                    <a:lumMod val="65000"/>
                  </a:schemeClr>
                </a:solidFill>
              </a:rPr>
              <a:t>Discussion</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847" y="1591730"/>
            <a:ext cx="4419600" cy="4962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4763" lvl="0" indent="-4763" defTabSz="914400" eaLnBrk="0" fontAlgn="base" hangingPunct="0">
              <a:lnSpc>
                <a:spcPct val="95000"/>
              </a:lnSpc>
              <a:spcBef>
                <a:spcPct val="50000"/>
              </a:spcBef>
              <a:spcAft>
                <a:spcPct val="0"/>
              </a:spcAft>
              <a:defRPr/>
            </a:pP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These </a:t>
            </a:r>
            <a:r>
              <a:rPr lang="en-GB" sz="2400" i="1" kern="0" dirty="0" smtClean="0">
                <a:solidFill>
                  <a:schemeClr val="accent1">
                    <a:lumMod val="75000"/>
                  </a:schemeClr>
                </a:solidFill>
              </a:rPr>
              <a:t>in situ</a:t>
            </a:r>
            <a:r>
              <a:rPr lang="en-GB" sz="2400" kern="0" dirty="0" smtClean="0">
                <a:solidFill>
                  <a:schemeClr val="accent1">
                    <a:lumMod val="75000"/>
                  </a:schemeClr>
                </a:solidFill>
              </a:rPr>
              <a:t> hybridization images </a:t>
            </a: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show gene expression at different stages of </a:t>
            </a:r>
            <a:r>
              <a:rPr lang="en-GB" sz="2400" kern="0" dirty="0" smtClean="0">
                <a:solidFill>
                  <a:schemeClr val="accent1">
                    <a:lumMod val="75000"/>
                  </a:schemeClr>
                </a:solidFill>
              </a:rPr>
              <a:t>spermatogenesis, created by a complex laboratory process.</a:t>
            </a:r>
          </a:p>
          <a:p>
            <a:pPr marL="4763" marR="0" lvl="0" indent="-4763" algn="l" defTabSz="914400" rtl="0" eaLnBrk="0" fontAlgn="base" latinLnBrk="0" hangingPunct="0">
              <a:lnSpc>
                <a:spcPct val="95000"/>
              </a:lnSpc>
              <a:spcBef>
                <a:spcPct val="50000"/>
              </a:spcBef>
              <a:spcAft>
                <a:spcPct val="0"/>
              </a:spcAft>
              <a:buClrTx/>
              <a:buSzTx/>
              <a:tabLst/>
              <a:defRPr/>
            </a:pP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Each image corresponds to a different combination of gene and a strain of </a:t>
            </a:r>
            <a:r>
              <a:rPr lang="en-GB" sz="2400" i="1" kern="0" dirty="0" smtClean="0">
                <a:solidFill>
                  <a:schemeClr val="accent1">
                    <a:lumMod val="75000"/>
                  </a:schemeClr>
                </a:solidFill>
              </a:rPr>
              <a:t>D</a:t>
            </a:r>
            <a:r>
              <a:rPr kumimoji="0" lang="en-GB" sz="2400" b="0" i="1" u="none" strike="noStrike" kern="0" cap="none" spc="0" normalizeH="0" baseline="0" noProof="0" dirty="0" err="1" smtClean="0">
                <a:ln>
                  <a:noFill/>
                </a:ln>
                <a:solidFill>
                  <a:schemeClr val="accent1">
                    <a:lumMod val="75000"/>
                  </a:schemeClr>
                </a:solidFill>
                <a:effectLst/>
                <a:uLnTx/>
                <a:uFillTx/>
                <a:latin typeface="+mn-lt"/>
                <a:ea typeface="+mn-ea"/>
                <a:cs typeface="+mn-cs"/>
              </a:rPr>
              <a:t>rosophila</a:t>
            </a:r>
            <a:r>
              <a:rPr kumimoji="0" lang="en-GB" sz="2400" b="0" i="1" u="none" strike="noStrike" kern="0" cap="none" spc="0" normalizeH="0" baseline="0" noProof="0" dirty="0" smtClean="0">
                <a:ln>
                  <a:noFill/>
                </a:ln>
                <a:solidFill>
                  <a:schemeClr val="accent1">
                    <a:lumMod val="75000"/>
                  </a:schemeClr>
                </a:solidFill>
                <a:effectLst/>
                <a:uLnTx/>
                <a:uFillTx/>
                <a:latin typeface="+mn-lt"/>
                <a:ea typeface="+mn-ea"/>
                <a:cs typeface="+mn-cs"/>
              </a:rPr>
              <a:t> </a:t>
            </a:r>
            <a:r>
              <a:rPr kumimoji="0" lang="en-GB" sz="2400" b="0" i="1" u="none" strike="noStrike" kern="0" cap="none" spc="0" normalizeH="0" baseline="0" noProof="0" dirty="0" err="1" smtClean="0">
                <a:ln>
                  <a:noFill/>
                </a:ln>
                <a:solidFill>
                  <a:schemeClr val="accent1">
                    <a:lumMod val="75000"/>
                  </a:schemeClr>
                </a:solidFill>
                <a:effectLst/>
                <a:uLnTx/>
                <a:uFillTx/>
                <a:latin typeface="+mn-lt"/>
                <a:ea typeface="+mn-ea"/>
                <a:cs typeface="+mn-cs"/>
              </a:rPr>
              <a:t>melanogaster</a:t>
            </a:r>
            <a:r>
              <a:rPr kumimoji="0" lang="en-GB" sz="2400" b="0" i="1" u="none" strike="noStrike" kern="0" cap="none" spc="0" normalizeH="0" baseline="0" noProof="0" dirty="0" smtClean="0">
                <a:ln>
                  <a:noFill/>
                </a:ln>
                <a:solidFill>
                  <a:schemeClr val="accent1">
                    <a:lumMod val="75000"/>
                  </a:schemeClr>
                </a:solidFill>
                <a:effectLst/>
                <a:uLnTx/>
                <a:uFillTx/>
                <a:latin typeface="+mn-lt"/>
                <a:ea typeface="+mn-ea"/>
                <a:cs typeface="+mn-cs"/>
              </a:rPr>
              <a:t> </a:t>
            </a:r>
            <a:r>
              <a:rPr kumimoji="0" lang="en-GB" sz="2400" b="0" u="none" strike="noStrike" kern="0" cap="none" spc="0" normalizeH="0" baseline="0" noProof="0" dirty="0" smtClean="0">
                <a:ln>
                  <a:noFill/>
                </a:ln>
                <a:solidFill>
                  <a:schemeClr val="accent1">
                    <a:lumMod val="75000"/>
                  </a:schemeClr>
                </a:solidFill>
                <a:effectLst/>
                <a:uLnTx/>
                <a:uFillTx/>
                <a:latin typeface="+mn-lt"/>
                <a:ea typeface="+mn-ea"/>
                <a:cs typeface="+mn-cs"/>
              </a:rPr>
              <a:t>(fruit fly).</a:t>
            </a:r>
          </a:p>
          <a:p>
            <a:pPr marL="4763" lvl="0" indent="-4763" defTabSz="914400" eaLnBrk="0" fontAlgn="base" hangingPunct="0">
              <a:lnSpc>
                <a:spcPct val="95000"/>
              </a:lnSpc>
              <a:spcBef>
                <a:spcPct val="50000"/>
              </a:spcBef>
              <a:spcAft>
                <a:spcPct val="0"/>
              </a:spcAft>
              <a:defRPr/>
            </a:pPr>
            <a:r>
              <a:rPr lang="en-GB" sz="2400" kern="0" dirty="0" smtClean="0">
                <a:solidFill>
                  <a:schemeClr val="accent1">
                    <a:lumMod val="75000"/>
                  </a:schemeClr>
                </a:solidFill>
              </a:rPr>
              <a:t>Interpretation and reproducibility </a:t>
            </a:r>
            <a:r>
              <a:rPr kumimoji="0" lang="en-GB" sz="2400" b="0" i="0" u="none" strike="noStrike" kern="0" cap="none" spc="0" normalizeH="0" baseline="0" noProof="0" dirty="0" smtClean="0">
                <a:ln>
                  <a:noFill/>
                </a:ln>
                <a:solidFill>
                  <a:schemeClr val="accent1">
                    <a:lumMod val="75000"/>
                  </a:schemeClr>
                </a:solidFill>
                <a:effectLst/>
                <a:uLnTx/>
                <a:uFillTx/>
                <a:latin typeface="+mn-lt"/>
                <a:ea typeface="+mn-ea"/>
                <a:cs typeface="+mn-cs"/>
              </a:rPr>
              <a:t>require preparatory steps to be recorded along with the images and annotations.</a:t>
            </a:r>
            <a:endParaRPr kumimoji="0" lang="en-GB" b="0" i="0" u="none" strike="noStrike" kern="0" cap="none" spc="0" normalizeH="0" baseline="0" noProof="0" dirty="0">
              <a:ln>
                <a:noFill/>
              </a:ln>
              <a:solidFill>
                <a:schemeClr val="accent1">
                  <a:lumMod val="7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6200" y="698651"/>
            <a:ext cx="6477000" cy="610505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3402</TotalTime>
  <Words>3880</Words>
  <Application>Microsoft Macintosh PowerPoint</Application>
  <PresentationFormat>On-screen Show (4:3)</PresentationFormat>
  <Paragraphs>414</Paragraphs>
  <Slides>36</Slides>
  <Notes>36</Notes>
  <HiddenSlides>0</HiddenSlides>
  <MMClips>0</MMClips>
  <ScaleCrop>false</ScaleCrop>
  <HeadingPairs>
    <vt:vector size="4" baseType="variant">
      <vt:variant>
        <vt:lpstr>Design Template</vt:lpstr>
      </vt:variant>
      <vt:variant>
        <vt:i4>1</vt:i4>
      </vt:variant>
      <vt:variant>
        <vt:lpstr>Slide Titles</vt:lpstr>
      </vt:variant>
      <vt:variant>
        <vt:i4>36</vt:i4>
      </vt:variant>
    </vt:vector>
  </HeadingPairs>
  <TitlesOfParts>
    <vt:vector size="37" baseType="lpstr">
      <vt:lpstr>Office Theme</vt:lpstr>
      <vt:lpstr>Annalist (“keeper of records”)</vt:lpstr>
      <vt:lpstr>Acknowledgements</vt:lpstr>
      <vt:lpstr>Origins</vt:lpstr>
      <vt:lpstr>Goal</vt:lpstr>
      <vt:lpstr>Motivation and Requirements Annalist in use Design and implementation Status and future work Discussion</vt:lpstr>
      <vt:lpstr>Example: Fly-TED</vt:lpstr>
      <vt:lpstr>Example: Fly-TED data flows</vt:lpstr>
      <vt:lpstr>Requirements</vt:lpstr>
      <vt:lpstr>Survey</vt:lpstr>
      <vt:lpstr>Motivation and Requirements Annalist in use Design and implementation Status and future work Discussion</vt:lpstr>
      <vt:lpstr>Annalist example (view)</vt:lpstr>
      <vt:lpstr>Slide 12</vt:lpstr>
      <vt:lpstr>Slide 13</vt:lpstr>
      <vt:lpstr>Motivation and Requirements Annalist in use Design and implementation Status and future work Discussion</vt:lpstr>
      <vt:lpstr>Design philosophy</vt:lpstr>
      <vt:lpstr>Technical implementation</vt:lpstr>
      <vt:lpstr>Slide 17</vt:lpstr>
      <vt:lpstr>Data model concepts</vt:lpstr>
      <vt:lpstr>Data model concepts</vt:lpstr>
      <vt:lpstr>Configuration self-maintenance</vt:lpstr>
      <vt:lpstr>JSON-LD (“view source”)</vt:lpstr>
      <vt:lpstr>Motivation and Requirements Annalist in use Design and implementation Status and future work Discussion</vt:lpstr>
      <vt:lpstr>Progress to date</vt:lpstr>
      <vt:lpstr>Status and future work</vt:lpstr>
      <vt:lpstr>Status and future work</vt:lpstr>
      <vt:lpstr>Status and future work</vt:lpstr>
      <vt:lpstr>Transition to community project</vt:lpstr>
      <vt:lpstr>Discussion</vt:lpstr>
      <vt:lpstr>Some topics</vt:lpstr>
      <vt:lpstr>Links</vt:lpstr>
      <vt:lpstr>Evolvability</vt:lpstr>
      <vt:lpstr>Data migration</vt:lpstr>
      <vt:lpstr>Concurrent access conflicts</vt:lpstr>
      <vt:lpstr>Access control granularity</vt:lpstr>
      <vt:lpstr>Usability, evaluation</vt:lpstr>
      <vt:lpstr>Motivation and Requirements Annalist in use Design and implementation Status and future work Discussion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33</cp:revision>
  <cp:lastPrinted>2016-04-08T09:02:50Z</cp:lastPrinted>
  <dcterms:created xsi:type="dcterms:W3CDTF">2016-04-08T09:49:58Z</dcterms:created>
  <dcterms:modified xsi:type="dcterms:W3CDTF">2016-04-08T10:05:53Z</dcterms:modified>
</cp:coreProperties>
</file>